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82" d="100"/>
          <a:sy n="82" d="100"/>
        </p:scale>
        <p:origin x="5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12/13/2017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12/13/2017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5E9F-01CC-43F6-BED0-596B5ECD9517}"/>
              </a:ext>
            </a:extLst>
          </p:cNvPr>
          <p:cNvSpPr>
            <a:spLocks noGrp="1"/>
          </p:cNvSpPr>
          <p:nvPr>
            <p:ph type="ctrTitle"/>
          </p:nvPr>
        </p:nvSpPr>
        <p:spPr>
          <a:xfrm>
            <a:off x="1507067" y="962024"/>
            <a:ext cx="7766936" cy="2295526"/>
          </a:xfrm>
        </p:spPr>
        <p:txBody>
          <a:bodyPr/>
          <a:lstStyle/>
          <a:p>
            <a:pPr algn="ctr"/>
            <a:r>
              <a:rPr lang="en-US" dirty="0"/>
              <a:t>HEALTH &amp; ROUTINE MANAGEMENT SYSTEM</a:t>
            </a:r>
          </a:p>
        </p:txBody>
      </p:sp>
      <p:sp>
        <p:nvSpPr>
          <p:cNvPr id="3" name="Subtitle 2">
            <a:extLst>
              <a:ext uri="{FF2B5EF4-FFF2-40B4-BE49-F238E27FC236}">
                <a16:creationId xmlns:a16="http://schemas.microsoft.com/office/drawing/2014/main" id="{95FB34A8-E49A-4DF3-9AC5-B2E26F3B8C61}"/>
              </a:ext>
            </a:extLst>
          </p:cNvPr>
          <p:cNvSpPr>
            <a:spLocks noGrp="1"/>
          </p:cNvSpPr>
          <p:nvPr>
            <p:ph type="subTitle" idx="1"/>
          </p:nvPr>
        </p:nvSpPr>
        <p:spPr>
          <a:xfrm>
            <a:off x="1507067" y="4619626"/>
            <a:ext cx="7766936" cy="1276350"/>
          </a:xfrm>
        </p:spPr>
        <p:txBody>
          <a:bodyPr>
            <a:normAutofit/>
          </a:bodyPr>
          <a:lstStyle/>
          <a:p>
            <a:r>
              <a:rPr lang="en-US" dirty="0"/>
              <a:t>ANKUSH DEORA MOOLCHAND    001822054 </a:t>
            </a:r>
          </a:p>
          <a:p>
            <a:r>
              <a:rPr lang="en-US" dirty="0"/>
              <a:t>KRISH PRAVIN JAIN                   001881885</a:t>
            </a:r>
          </a:p>
          <a:p>
            <a:r>
              <a:rPr lang="en-US" dirty="0"/>
              <a:t>NEHA HASMUKH JAIN               001237437</a:t>
            </a:r>
          </a:p>
        </p:txBody>
      </p:sp>
    </p:spTree>
    <p:extLst>
      <p:ext uri="{BB962C8B-B14F-4D97-AF65-F5344CB8AC3E}">
        <p14:creationId xmlns:p14="http://schemas.microsoft.com/office/powerpoint/2010/main" val="65200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44AEA-1938-41E0-BA6D-12ACB8C09DFA}"/>
              </a:ext>
            </a:extLst>
          </p:cNvPr>
          <p:cNvPicPr>
            <a:picLocks noChangeAspect="1"/>
          </p:cNvPicPr>
          <p:nvPr/>
        </p:nvPicPr>
        <p:blipFill>
          <a:blip r:embed="rId2"/>
          <a:stretch>
            <a:fillRect/>
          </a:stretch>
        </p:blipFill>
        <p:spPr>
          <a:xfrm>
            <a:off x="1003493" y="455037"/>
            <a:ext cx="10185013" cy="5947925"/>
          </a:xfrm>
          <a:prstGeom prst="rect">
            <a:avLst/>
          </a:prstGeom>
        </p:spPr>
      </p:pic>
    </p:spTree>
    <p:extLst>
      <p:ext uri="{BB962C8B-B14F-4D97-AF65-F5344CB8AC3E}">
        <p14:creationId xmlns:p14="http://schemas.microsoft.com/office/powerpoint/2010/main" val="244705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DD9B3-98DB-4C3F-8E60-8A590BB3D561}"/>
              </a:ext>
            </a:extLst>
          </p:cNvPr>
          <p:cNvPicPr>
            <a:picLocks noChangeAspect="1"/>
          </p:cNvPicPr>
          <p:nvPr/>
        </p:nvPicPr>
        <p:blipFill>
          <a:blip r:embed="rId2"/>
          <a:stretch>
            <a:fillRect/>
          </a:stretch>
        </p:blipFill>
        <p:spPr>
          <a:xfrm>
            <a:off x="1592189" y="521718"/>
            <a:ext cx="9007621" cy="5814564"/>
          </a:xfrm>
          <a:prstGeom prst="rect">
            <a:avLst/>
          </a:prstGeom>
        </p:spPr>
      </p:pic>
    </p:spTree>
    <p:extLst>
      <p:ext uri="{BB962C8B-B14F-4D97-AF65-F5344CB8AC3E}">
        <p14:creationId xmlns:p14="http://schemas.microsoft.com/office/powerpoint/2010/main" val="414084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82A81-5450-4012-AD20-1175F5C955C8}"/>
              </a:ext>
            </a:extLst>
          </p:cNvPr>
          <p:cNvPicPr>
            <a:picLocks noChangeAspect="1"/>
          </p:cNvPicPr>
          <p:nvPr/>
        </p:nvPicPr>
        <p:blipFill>
          <a:blip r:embed="rId2"/>
          <a:stretch>
            <a:fillRect/>
          </a:stretch>
        </p:blipFill>
        <p:spPr>
          <a:xfrm>
            <a:off x="1477880" y="698898"/>
            <a:ext cx="9236240" cy="5460203"/>
          </a:xfrm>
          <a:prstGeom prst="rect">
            <a:avLst/>
          </a:prstGeom>
        </p:spPr>
      </p:pic>
    </p:spTree>
    <p:extLst>
      <p:ext uri="{BB962C8B-B14F-4D97-AF65-F5344CB8AC3E}">
        <p14:creationId xmlns:p14="http://schemas.microsoft.com/office/powerpoint/2010/main" val="337991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DBA11-7C20-4634-B96D-D8AEF93CCC47}"/>
              </a:ext>
            </a:extLst>
          </p:cNvPr>
          <p:cNvPicPr>
            <a:picLocks noChangeAspect="1"/>
          </p:cNvPicPr>
          <p:nvPr/>
        </p:nvPicPr>
        <p:blipFill>
          <a:blip r:embed="rId2"/>
          <a:stretch>
            <a:fillRect/>
          </a:stretch>
        </p:blipFill>
        <p:spPr>
          <a:xfrm>
            <a:off x="1148286" y="542676"/>
            <a:ext cx="9895428" cy="5734547"/>
          </a:xfrm>
          <a:prstGeom prst="rect">
            <a:avLst/>
          </a:prstGeom>
        </p:spPr>
      </p:pic>
    </p:spTree>
    <p:extLst>
      <p:ext uri="{BB962C8B-B14F-4D97-AF65-F5344CB8AC3E}">
        <p14:creationId xmlns:p14="http://schemas.microsoft.com/office/powerpoint/2010/main" val="278859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B2350-611D-43C3-A69F-E3754F3A795C}"/>
              </a:ext>
            </a:extLst>
          </p:cNvPr>
          <p:cNvPicPr>
            <a:picLocks noChangeAspect="1"/>
          </p:cNvPicPr>
          <p:nvPr/>
        </p:nvPicPr>
        <p:blipFill>
          <a:blip r:embed="rId2"/>
          <a:stretch>
            <a:fillRect/>
          </a:stretch>
        </p:blipFill>
        <p:spPr>
          <a:xfrm>
            <a:off x="557685" y="664605"/>
            <a:ext cx="11076630" cy="5528789"/>
          </a:xfrm>
          <a:prstGeom prst="rect">
            <a:avLst/>
          </a:prstGeom>
        </p:spPr>
      </p:pic>
    </p:spTree>
    <p:extLst>
      <p:ext uri="{BB962C8B-B14F-4D97-AF65-F5344CB8AC3E}">
        <p14:creationId xmlns:p14="http://schemas.microsoft.com/office/powerpoint/2010/main" val="119996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AC3BF-9CAB-4FA4-A6CF-205B83B50B7F}"/>
              </a:ext>
            </a:extLst>
          </p:cNvPr>
          <p:cNvPicPr>
            <a:picLocks noChangeAspect="1"/>
          </p:cNvPicPr>
          <p:nvPr/>
        </p:nvPicPr>
        <p:blipFill>
          <a:blip r:embed="rId2"/>
          <a:stretch>
            <a:fillRect/>
          </a:stretch>
        </p:blipFill>
        <p:spPr>
          <a:xfrm>
            <a:off x="635797" y="567442"/>
            <a:ext cx="10920406" cy="5723116"/>
          </a:xfrm>
          <a:prstGeom prst="rect">
            <a:avLst/>
          </a:prstGeom>
        </p:spPr>
      </p:pic>
    </p:spTree>
    <p:extLst>
      <p:ext uri="{BB962C8B-B14F-4D97-AF65-F5344CB8AC3E}">
        <p14:creationId xmlns:p14="http://schemas.microsoft.com/office/powerpoint/2010/main" val="193253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C6DF0-FD6B-4D0E-9030-FD5DA00FD165}"/>
              </a:ext>
            </a:extLst>
          </p:cNvPr>
          <p:cNvPicPr>
            <a:picLocks noChangeAspect="1"/>
          </p:cNvPicPr>
          <p:nvPr/>
        </p:nvPicPr>
        <p:blipFill>
          <a:blip r:embed="rId2"/>
          <a:stretch>
            <a:fillRect/>
          </a:stretch>
        </p:blipFill>
        <p:spPr>
          <a:xfrm>
            <a:off x="574831" y="818924"/>
            <a:ext cx="11042337" cy="5220152"/>
          </a:xfrm>
          <a:prstGeom prst="rect">
            <a:avLst/>
          </a:prstGeom>
        </p:spPr>
      </p:pic>
    </p:spTree>
    <p:extLst>
      <p:ext uri="{BB962C8B-B14F-4D97-AF65-F5344CB8AC3E}">
        <p14:creationId xmlns:p14="http://schemas.microsoft.com/office/powerpoint/2010/main" val="405899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D074A-C471-4374-B12E-85B55795838B}"/>
              </a:ext>
            </a:extLst>
          </p:cNvPr>
          <p:cNvPicPr>
            <a:picLocks noChangeAspect="1"/>
          </p:cNvPicPr>
          <p:nvPr/>
        </p:nvPicPr>
        <p:blipFill>
          <a:blip r:embed="rId2"/>
          <a:stretch>
            <a:fillRect/>
          </a:stretch>
        </p:blipFill>
        <p:spPr>
          <a:xfrm>
            <a:off x="578642" y="824639"/>
            <a:ext cx="11034716" cy="5208721"/>
          </a:xfrm>
          <a:prstGeom prst="rect">
            <a:avLst/>
          </a:prstGeom>
        </p:spPr>
      </p:pic>
    </p:spTree>
    <p:extLst>
      <p:ext uri="{BB962C8B-B14F-4D97-AF65-F5344CB8AC3E}">
        <p14:creationId xmlns:p14="http://schemas.microsoft.com/office/powerpoint/2010/main" val="3435281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57F87-597C-415A-AF8C-E45D83E40AF2}"/>
              </a:ext>
            </a:extLst>
          </p:cNvPr>
          <p:cNvPicPr>
            <a:picLocks noChangeAspect="1"/>
          </p:cNvPicPr>
          <p:nvPr/>
        </p:nvPicPr>
        <p:blipFill>
          <a:blip r:embed="rId2"/>
          <a:stretch>
            <a:fillRect/>
          </a:stretch>
        </p:blipFill>
        <p:spPr>
          <a:xfrm>
            <a:off x="0" y="635990"/>
            <a:ext cx="12192000" cy="5586020"/>
          </a:xfrm>
          <a:prstGeom prst="rect">
            <a:avLst/>
          </a:prstGeom>
        </p:spPr>
      </p:pic>
    </p:spTree>
    <p:extLst>
      <p:ext uri="{BB962C8B-B14F-4D97-AF65-F5344CB8AC3E}">
        <p14:creationId xmlns:p14="http://schemas.microsoft.com/office/powerpoint/2010/main" val="17809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6EEEF-A0B6-4937-A735-48E4FCF7FB53}"/>
              </a:ext>
            </a:extLst>
          </p:cNvPr>
          <p:cNvPicPr>
            <a:picLocks noChangeAspect="1"/>
          </p:cNvPicPr>
          <p:nvPr/>
        </p:nvPicPr>
        <p:blipFill>
          <a:blip r:embed="rId2"/>
          <a:stretch>
            <a:fillRect/>
          </a:stretch>
        </p:blipFill>
        <p:spPr>
          <a:xfrm>
            <a:off x="936813" y="624597"/>
            <a:ext cx="10318374" cy="5608806"/>
          </a:xfrm>
          <a:prstGeom prst="rect">
            <a:avLst/>
          </a:prstGeom>
        </p:spPr>
      </p:pic>
    </p:spTree>
    <p:extLst>
      <p:ext uri="{BB962C8B-B14F-4D97-AF65-F5344CB8AC3E}">
        <p14:creationId xmlns:p14="http://schemas.microsoft.com/office/powerpoint/2010/main" val="82476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1EF6-EA21-4856-BD78-CC561A2878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0C988AE-701E-4547-8B8F-9852F9EDB18C}"/>
              </a:ext>
            </a:extLst>
          </p:cNvPr>
          <p:cNvSpPr>
            <a:spLocks noGrp="1"/>
          </p:cNvSpPr>
          <p:nvPr>
            <p:ph idx="1"/>
          </p:nvPr>
        </p:nvSpPr>
        <p:spPr/>
        <p:txBody>
          <a:bodyPr/>
          <a:lstStyle/>
          <a:p>
            <a:r>
              <a:rPr lang="en-US" dirty="0"/>
              <a:t>In the fast pace life, individuals regularly neglect to track or maintain a balance in their routine life. The objective of this project is to empower a man to keep a beware of his work-health-daily schedule. Our smart application will give a drastically extraordinary approach in following of wellbeing, getting sorted out individual's every day work plan, monitoring his other day by day routine and in this manner giving valuable proposals to the individual. The recommendations and activities will be an after effect of the examination performed on information got from number of such individuals in the ecosystem.</a:t>
            </a:r>
          </a:p>
          <a:p>
            <a:endParaRPr lang="en-US" dirty="0"/>
          </a:p>
        </p:txBody>
      </p:sp>
    </p:spTree>
    <p:extLst>
      <p:ext uri="{BB962C8B-B14F-4D97-AF65-F5344CB8AC3E}">
        <p14:creationId xmlns:p14="http://schemas.microsoft.com/office/powerpoint/2010/main" val="1689383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A6DD9-6D1E-4C60-B1E9-9B9A38FD4728}"/>
              </a:ext>
            </a:extLst>
          </p:cNvPr>
          <p:cNvPicPr>
            <a:picLocks noChangeAspect="1"/>
          </p:cNvPicPr>
          <p:nvPr/>
        </p:nvPicPr>
        <p:blipFill>
          <a:blip r:embed="rId2"/>
          <a:stretch>
            <a:fillRect/>
          </a:stretch>
        </p:blipFill>
        <p:spPr>
          <a:xfrm>
            <a:off x="552450" y="333463"/>
            <a:ext cx="10042264" cy="6657887"/>
          </a:xfrm>
          <a:prstGeom prst="rect">
            <a:avLst/>
          </a:prstGeom>
        </p:spPr>
      </p:pic>
    </p:spTree>
    <p:extLst>
      <p:ext uri="{BB962C8B-B14F-4D97-AF65-F5344CB8AC3E}">
        <p14:creationId xmlns:p14="http://schemas.microsoft.com/office/powerpoint/2010/main" val="420758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58A87-8C97-49DC-A23E-9FF98D0E7766}"/>
              </a:ext>
            </a:extLst>
          </p:cNvPr>
          <p:cNvPicPr>
            <a:picLocks noChangeAspect="1"/>
          </p:cNvPicPr>
          <p:nvPr/>
        </p:nvPicPr>
        <p:blipFill>
          <a:blip r:embed="rId2"/>
          <a:stretch>
            <a:fillRect/>
          </a:stretch>
        </p:blipFill>
        <p:spPr>
          <a:xfrm>
            <a:off x="1030166" y="466468"/>
            <a:ext cx="10131668" cy="5925063"/>
          </a:xfrm>
          <a:prstGeom prst="rect">
            <a:avLst/>
          </a:prstGeom>
        </p:spPr>
      </p:pic>
    </p:spTree>
    <p:extLst>
      <p:ext uri="{BB962C8B-B14F-4D97-AF65-F5344CB8AC3E}">
        <p14:creationId xmlns:p14="http://schemas.microsoft.com/office/powerpoint/2010/main" val="418816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446E7-B86E-43E2-9D36-E353AE65B70B}"/>
              </a:ext>
            </a:extLst>
          </p:cNvPr>
          <p:cNvPicPr>
            <a:picLocks noChangeAspect="1"/>
          </p:cNvPicPr>
          <p:nvPr/>
        </p:nvPicPr>
        <p:blipFill>
          <a:blip r:embed="rId2"/>
          <a:stretch>
            <a:fillRect/>
          </a:stretch>
        </p:blipFill>
        <p:spPr>
          <a:xfrm>
            <a:off x="1378811" y="498856"/>
            <a:ext cx="9434378" cy="5860288"/>
          </a:xfrm>
          <a:prstGeom prst="rect">
            <a:avLst/>
          </a:prstGeom>
        </p:spPr>
      </p:pic>
    </p:spTree>
    <p:extLst>
      <p:ext uri="{BB962C8B-B14F-4D97-AF65-F5344CB8AC3E}">
        <p14:creationId xmlns:p14="http://schemas.microsoft.com/office/powerpoint/2010/main" val="1780723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3E436-43A2-4C52-B0F7-2BCA6103B06E}"/>
              </a:ext>
            </a:extLst>
          </p:cNvPr>
          <p:cNvPicPr>
            <a:picLocks noChangeAspect="1"/>
          </p:cNvPicPr>
          <p:nvPr/>
        </p:nvPicPr>
        <p:blipFill>
          <a:blip r:embed="rId2"/>
          <a:stretch>
            <a:fillRect/>
          </a:stretch>
        </p:blipFill>
        <p:spPr>
          <a:xfrm>
            <a:off x="0" y="1658566"/>
            <a:ext cx="12192000" cy="3540868"/>
          </a:xfrm>
          <a:prstGeom prst="rect">
            <a:avLst/>
          </a:prstGeom>
        </p:spPr>
      </p:pic>
    </p:spTree>
    <p:extLst>
      <p:ext uri="{BB962C8B-B14F-4D97-AF65-F5344CB8AC3E}">
        <p14:creationId xmlns:p14="http://schemas.microsoft.com/office/powerpoint/2010/main" val="747859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2A12A-EC36-4AFB-8531-0D644555B310}"/>
              </a:ext>
            </a:extLst>
          </p:cNvPr>
          <p:cNvPicPr>
            <a:picLocks noChangeAspect="1"/>
          </p:cNvPicPr>
          <p:nvPr/>
        </p:nvPicPr>
        <p:blipFill>
          <a:blip r:embed="rId2"/>
          <a:stretch>
            <a:fillRect/>
          </a:stretch>
        </p:blipFill>
        <p:spPr>
          <a:xfrm>
            <a:off x="1150191" y="2280185"/>
            <a:ext cx="9891617" cy="2297629"/>
          </a:xfrm>
          <a:prstGeom prst="rect">
            <a:avLst/>
          </a:prstGeom>
        </p:spPr>
      </p:pic>
    </p:spTree>
    <p:extLst>
      <p:ext uri="{BB962C8B-B14F-4D97-AF65-F5344CB8AC3E}">
        <p14:creationId xmlns:p14="http://schemas.microsoft.com/office/powerpoint/2010/main" val="243741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B16EF-0768-4B08-8EBC-CCCCD3BABA8B}"/>
              </a:ext>
            </a:extLst>
          </p:cNvPr>
          <p:cNvSpPr/>
          <p:nvPr/>
        </p:nvSpPr>
        <p:spPr>
          <a:xfrm>
            <a:off x="3305654" y="2967335"/>
            <a:ext cx="5580695"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78851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D6EF-A3D5-4837-AC60-E71492B33B2C}"/>
              </a:ext>
            </a:extLst>
          </p:cNvPr>
          <p:cNvSpPr>
            <a:spLocks noGrp="1"/>
          </p:cNvSpPr>
          <p:nvPr>
            <p:ph type="title"/>
          </p:nvPr>
        </p:nvSpPr>
        <p:spPr>
          <a:xfrm>
            <a:off x="476250" y="1"/>
            <a:ext cx="8797752" cy="685799"/>
          </a:xfrm>
        </p:spPr>
        <p:txBody>
          <a:bodyPr/>
          <a:lstStyle/>
          <a:p>
            <a:r>
              <a:rPr lang="en-US" dirty="0"/>
              <a:t>OBJECT MODEL </a:t>
            </a:r>
          </a:p>
        </p:txBody>
      </p:sp>
      <p:pic>
        <p:nvPicPr>
          <p:cNvPr id="4" name="Content Placeholder 3">
            <a:extLst>
              <a:ext uri="{FF2B5EF4-FFF2-40B4-BE49-F238E27FC236}">
                <a16:creationId xmlns:a16="http://schemas.microsoft.com/office/drawing/2014/main" id="{54E75DF9-2AAA-4523-9EE5-CED2B6B27A6F}"/>
              </a:ext>
            </a:extLst>
          </p:cNvPr>
          <p:cNvPicPr>
            <a:picLocks noGrp="1" noChangeAspect="1"/>
          </p:cNvPicPr>
          <p:nvPr>
            <p:ph idx="1"/>
          </p:nvPr>
        </p:nvPicPr>
        <p:blipFill>
          <a:blip r:embed="rId2"/>
          <a:stretch>
            <a:fillRect/>
          </a:stretch>
        </p:blipFill>
        <p:spPr>
          <a:xfrm>
            <a:off x="1450909" y="933061"/>
            <a:ext cx="7483151" cy="5607697"/>
          </a:xfrm>
        </p:spPr>
      </p:pic>
    </p:spTree>
    <p:extLst>
      <p:ext uri="{BB962C8B-B14F-4D97-AF65-F5344CB8AC3E}">
        <p14:creationId xmlns:p14="http://schemas.microsoft.com/office/powerpoint/2010/main" val="928176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0BD8-8B56-4BC6-99D7-D6EF57CA9914}"/>
              </a:ext>
            </a:extLst>
          </p:cNvPr>
          <p:cNvSpPr>
            <a:spLocks noGrp="1"/>
          </p:cNvSpPr>
          <p:nvPr>
            <p:ph type="title"/>
          </p:nvPr>
        </p:nvSpPr>
        <p:spPr/>
        <p:txBody>
          <a:bodyPr/>
          <a:lstStyle/>
          <a:p>
            <a:r>
              <a:rPr lang="en-US" dirty="0"/>
              <a:t>ACTORS</a:t>
            </a:r>
          </a:p>
        </p:txBody>
      </p:sp>
      <p:sp>
        <p:nvSpPr>
          <p:cNvPr id="3" name="Content Placeholder 2">
            <a:extLst>
              <a:ext uri="{FF2B5EF4-FFF2-40B4-BE49-F238E27FC236}">
                <a16:creationId xmlns:a16="http://schemas.microsoft.com/office/drawing/2014/main" id="{D46A2944-92AA-437B-852F-A0D50A14C877}"/>
              </a:ext>
            </a:extLst>
          </p:cNvPr>
          <p:cNvSpPr>
            <a:spLocks noGrp="1"/>
          </p:cNvSpPr>
          <p:nvPr>
            <p:ph idx="1"/>
          </p:nvPr>
        </p:nvSpPr>
        <p:spPr/>
        <p:txBody>
          <a:bodyPr/>
          <a:lstStyle/>
          <a:p>
            <a:r>
              <a:rPr lang="en-US" dirty="0"/>
              <a:t>System Admin</a:t>
            </a:r>
          </a:p>
          <a:p>
            <a:r>
              <a:rPr lang="en-US" dirty="0"/>
              <a:t>Enterprise Admin</a:t>
            </a:r>
          </a:p>
          <a:p>
            <a:r>
              <a:rPr lang="en-US" dirty="0"/>
              <a:t>Doctor</a:t>
            </a:r>
          </a:p>
          <a:p>
            <a:r>
              <a:rPr lang="en-US" dirty="0"/>
              <a:t>Lab Assistant</a:t>
            </a:r>
          </a:p>
          <a:p>
            <a:r>
              <a:rPr lang="en-US" dirty="0"/>
              <a:t>Supervisor</a:t>
            </a:r>
          </a:p>
          <a:p>
            <a:r>
              <a:rPr lang="en-US" dirty="0"/>
              <a:t>Team Leader</a:t>
            </a:r>
          </a:p>
          <a:p>
            <a:r>
              <a:rPr lang="en-US" dirty="0"/>
              <a:t>Person</a:t>
            </a:r>
          </a:p>
        </p:txBody>
      </p:sp>
    </p:spTree>
    <p:extLst>
      <p:ext uri="{BB962C8B-B14F-4D97-AF65-F5344CB8AC3E}">
        <p14:creationId xmlns:p14="http://schemas.microsoft.com/office/powerpoint/2010/main" val="277544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2B67-79F0-4E51-9874-1D5B34B61FD9}"/>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DAF34CC3-4916-4321-A2CF-FA752FC32B70}"/>
              </a:ext>
            </a:extLst>
          </p:cNvPr>
          <p:cNvSpPr>
            <a:spLocks noGrp="1"/>
          </p:cNvSpPr>
          <p:nvPr>
            <p:ph idx="1"/>
          </p:nvPr>
        </p:nvSpPr>
        <p:spPr/>
        <p:txBody>
          <a:bodyPr>
            <a:normAutofit/>
          </a:bodyPr>
          <a:lstStyle/>
          <a:p>
            <a:pPr marL="0" indent="0">
              <a:buNone/>
            </a:pPr>
            <a:r>
              <a:rPr lang="en-US" dirty="0"/>
              <a:t>Health Domain:</a:t>
            </a:r>
          </a:p>
          <a:p>
            <a:pPr>
              <a:buFont typeface="Wingdings" panose="05000000000000000000" pitchFamily="2" charset="2"/>
              <a:buChar char="§"/>
            </a:pPr>
            <a:r>
              <a:rPr lang="en-US" dirty="0"/>
              <a:t>Capture vital signs of the person</a:t>
            </a:r>
          </a:p>
          <a:p>
            <a:pPr>
              <a:buFont typeface="Wingdings" panose="05000000000000000000" pitchFamily="2" charset="2"/>
              <a:buChar char="§"/>
            </a:pPr>
            <a:r>
              <a:rPr lang="en-US" dirty="0"/>
              <a:t>Automatic Trigger to the doctor about the person’s abnormal vital sign</a:t>
            </a:r>
          </a:p>
          <a:p>
            <a:pPr>
              <a:buFont typeface="Wingdings" panose="05000000000000000000" pitchFamily="2" charset="2"/>
              <a:buChar char="§"/>
            </a:pPr>
            <a:r>
              <a:rPr lang="en-US" dirty="0"/>
              <a:t>Set up an appointment with the doctor</a:t>
            </a:r>
          </a:p>
          <a:p>
            <a:pPr>
              <a:buFont typeface="Wingdings" panose="05000000000000000000" pitchFamily="2" charset="2"/>
              <a:buChar char="§"/>
            </a:pPr>
            <a:r>
              <a:rPr lang="en-US" dirty="0"/>
              <a:t>Generation of the Health Report</a:t>
            </a:r>
          </a:p>
          <a:p>
            <a:pPr>
              <a:buFont typeface="Wingdings" panose="05000000000000000000" pitchFamily="2" charset="2"/>
              <a:buChar char="§"/>
            </a:pPr>
            <a:r>
              <a:rPr lang="en-US" dirty="0"/>
              <a:t>Doctor can send precautions to the patient under non-critical situations</a:t>
            </a:r>
          </a:p>
        </p:txBody>
      </p:sp>
    </p:spTree>
    <p:extLst>
      <p:ext uri="{BB962C8B-B14F-4D97-AF65-F5344CB8AC3E}">
        <p14:creationId xmlns:p14="http://schemas.microsoft.com/office/powerpoint/2010/main" val="242330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F68B-1B7E-43B4-9ED1-F9BFEB85273A}"/>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7AB549D9-D795-4877-90D9-5AE09B90B949}"/>
              </a:ext>
            </a:extLst>
          </p:cNvPr>
          <p:cNvSpPr>
            <a:spLocks noGrp="1"/>
          </p:cNvSpPr>
          <p:nvPr>
            <p:ph idx="1"/>
          </p:nvPr>
        </p:nvSpPr>
        <p:spPr>
          <a:xfrm>
            <a:off x="677334" y="1333500"/>
            <a:ext cx="8596668" cy="5048249"/>
          </a:xfrm>
        </p:spPr>
        <p:txBody>
          <a:bodyPr/>
          <a:lstStyle/>
          <a:p>
            <a:pPr marL="0" indent="0">
              <a:buNone/>
            </a:pPr>
            <a:r>
              <a:rPr lang="en-US" dirty="0"/>
              <a:t>Routine Domain:</a:t>
            </a:r>
          </a:p>
          <a:p>
            <a:pPr>
              <a:buFont typeface="Wingdings" panose="05000000000000000000" pitchFamily="2" charset="2"/>
              <a:buChar char="§"/>
            </a:pPr>
            <a:r>
              <a:rPr lang="en-US" dirty="0"/>
              <a:t>Capture sleeping trend of the person</a:t>
            </a:r>
          </a:p>
          <a:p>
            <a:pPr>
              <a:buFont typeface="Wingdings" panose="05000000000000000000" pitchFamily="2" charset="2"/>
              <a:buChar char="§"/>
            </a:pPr>
            <a:r>
              <a:rPr lang="en-US" dirty="0"/>
              <a:t>Capture the total calories in take during food consumption</a:t>
            </a:r>
          </a:p>
          <a:p>
            <a:pPr>
              <a:buFont typeface="Wingdings" panose="05000000000000000000" pitchFamily="2" charset="2"/>
              <a:buChar char="§"/>
            </a:pPr>
            <a:r>
              <a:rPr lang="en-US" dirty="0"/>
              <a:t>Capture the person’s work-out trend </a:t>
            </a:r>
          </a:p>
          <a:p>
            <a:pPr>
              <a:buFont typeface="Wingdings" panose="05000000000000000000" pitchFamily="2" charset="2"/>
              <a:buChar char="§"/>
            </a:pPr>
            <a:r>
              <a:rPr lang="en-US" dirty="0"/>
              <a:t>Allow the person to view and compare his routine with the world community</a:t>
            </a:r>
          </a:p>
          <a:p>
            <a:pPr>
              <a:buFont typeface="Wingdings" panose="05000000000000000000" pitchFamily="2" charset="2"/>
              <a:buChar char="§"/>
            </a:pPr>
            <a:r>
              <a:rPr lang="en-US" dirty="0"/>
              <a:t>Recommendation :</a:t>
            </a:r>
          </a:p>
          <a:p>
            <a:pPr>
              <a:buFont typeface="Arial" panose="020B0604020202020204" pitchFamily="34" charset="0"/>
              <a:buChar char="•"/>
            </a:pPr>
            <a:r>
              <a:rPr lang="en-US" dirty="0"/>
              <a:t>Recommend person about how much more or less his/her sleeping trend is comparing the world’s sleeping trend</a:t>
            </a:r>
          </a:p>
          <a:p>
            <a:pPr>
              <a:buFont typeface="Arial" panose="020B0604020202020204" pitchFamily="34" charset="0"/>
              <a:buChar char="•"/>
            </a:pPr>
            <a:r>
              <a:rPr lang="en-US" dirty="0"/>
              <a:t>Recommend person about how much calories he/she must intake or how much work-out should be done to burn calories in order to maintain optimum BMI</a:t>
            </a:r>
          </a:p>
          <a:p>
            <a:pPr>
              <a:buFont typeface="Arial" panose="020B0604020202020204" pitchFamily="34" charset="0"/>
              <a:buChar char="•"/>
            </a:pPr>
            <a:r>
              <a:rPr lang="en-US" dirty="0"/>
              <a:t>Alert when the person has burnt the targeted calories for the day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6448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609-559B-4261-AC9F-E65DF7D50181}"/>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9BBF31CD-36CC-499D-8FA4-B9A638D835A3}"/>
              </a:ext>
            </a:extLst>
          </p:cNvPr>
          <p:cNvSpPr>
            <a:spLocks noGrp="1"/>
          </p:cNvSpPr>
          <p:nvPr>
            <p:ph idx="1"/>
          </p:nvPr>
        </p:nvSpPr>
        <p:spPr>
          <a:xfrm>
            <a:off x="677334" y="1323975"/>
            <a:ext cx="8596668" cy="5038725"/>
          </a:xfrm>
        </p:spPr>
        <p:txBody>
          <a:bodyPr/>
          <a:lstStyle/>
          <a:p>
            <a:pPr marL="0" indent="0">
              <a:buNone/>
            </a:pPr>
            <a:r>
              <a:rPr lang="en-US" dirty="0"/>
              <a:t>Work Place Domain:</a:t>
            </a:r>
          </a:p>
          <a:p>
            <a:pPr>
              <a:buFont typeface="Wingdings" panose="05000000000000000000" pitchFamily="2" charset="2"/>
              <a:buChar char="§"/>
            </a:pPr>
            <a:r>
              <a:rPr lang="en-US" dirty="0"/>
              <a:t>Request for leaves</a:t>
            </a:r>
          </a:p>
          <a:p>
            <a:pPr>
              <a:buFont typeface="Wingdings" panose="05000000000000000000" pitchFamily="2" charset="2"/>
              <a:buChar char="§"/>
            </a:pPr>
            <a:r>
              <a:rPr lang="en-US" dirty="0"/>
              <a:t>Monitor person’s Work Schedule and give alerts based upon set thresholds</a:t>
            </a:r>
          </a:p>
          <a:p>
            <a:pPr>
              <a:buFont typeface="Wingdings" panose="05000000000000000000" pitchFamily="2" charset="2"/>
              <a:buChar char="§"/>
            </a:pPr>
            <a:r>
              <a:rPr lang="en-US" dirty="0"/>
              <a:t>View Schedule trends, progress reports and leave trends</a:t>
            </a:r>
          </a:p>
          <a:p>
            <a:pPr>
              <a:buFont typeface="Wingdings" panose="05000000000000000000" pitchFamily="2" charset="2"/>
              <a:buChar char="§"/>
            </a:pPr>
            <a:r>
              <a:rPr lang="en-US" dirty="0"/>
              <a:t>Recommendation:</a:t>
            </a:r>
          </a:p>
          <a:p>
            <a:pPr>
              <a:buFont typeface="Arial" panose="020B0604020202020204" pitchFamily="34" charset="0"/>
              <a:buChar char="•"/>
            </a:pPr>
            <a:r>
              <a:rPr lang="en-US" dirty="0"/>
              <a:t>Recommend the person the best suitable vacation time to maximize his leave duration without exciding his leave balance threshold</a:t>
            </a:r>
          </a:p>
          <a:p>
            <a:pPr>
              <a:buFont typeface="Arial" panose="020B0604020202020204" pitchFamily="34" charset="0"/>
              <a:buChar char="•"/>
            </a:pPr>
            <a:r>
              <a:rPr lang="en-US" dirty="0"/>
              <a:t>Sending Alert to the person if he/she works or break at a stretch beyond the threshold specified</a:t>
            </a:r>
          </a:p>
          <a:p>
            <a:pPr>
              <a:buFont typeface="Arial" panose="020B0604020202020204" pitchFamily="34" charset="0"/>
              <a:buChar char="•"/>
            </a:pPr>
            <a:r>
              <a:rPr lang="en-US" dirty="0"/>
              <a:t>Recommending the person about his work schedule after analyzing his previous week work schedule</a:t>
            </a:r>
          </a:p>
        </p:txBody>
      </p:sp>
    </p:spTree>
    <p:extLst>
      <p:ext uri="{BB962C8B-B14F-4D97-AF65-F5344CB8AC3E}">
        <p14:creationId xmlns:p14="http://schemas.microsoft.com/office/powerpoint/2010/main" val="120457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61C2-CDA9-4E60-981B-633E7A112672}"/>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6CD06D69-D2B2-4955-A10A-53BDAC3A762B}"/>
              </a:ext>
            </a:extLst>
          </p:cNvPr>
          <p:cNvSpPr>
            <a:spLocks noGrp="1"/>
          </p:cNvSpPr>
          <p:nvPr>
            <p:ph idx="1"/>
          </p:nvPr>
        </p:nvSpPr>
        <p:spPr/>
        <p:txBody>
          <a:bodyPr/>
          <a:lstStyle/>
          <a:p>
            <a:pPr>
              <a:buFont typeface="Wingdings" panose="05000000000000000000" pitchFamily="2" charset="2"/>
              <a:buChar char="§"/>
            </a:pPr>
            <a:r>
              <a:rPr lang="en-US" dirty="0"/>
              <a:t>Automatic Trigger of Person’s Abnormal Vital Sign to the Doctor during capturing his vital sign </a:t>
            </a:r>
          </a:p>
          <a:p>
            <a:pPr>
              <a:buFont typeface="Wingdings" panose="05000000000000000000" pitchFamily="2" charset="2"/>
              <a:buChar char="§"/>
            </a:pPr>
            <a:r>
              <a:rPr lang="en-US" dirty="0"/>
              <a:t>Automatic Trigger of Person’s Abnormal Vital Sign to the Doctor if any abnormal vital sign is observed during work-out</a:t>
            </a:r>
          </a:p>
          <a:p>
            <a:pPr>
              <a:buFont typeface="Wingdings" panose="05000000000000000000" pitchFamily="2" charset="2"/>
              <a:buChar char="§"/>
            </a:pPr>
            <a:r>
              <a:rPr lang="en-US" dirty="0"/>
              <a:t>Allowing the Person to view contact details of various Doctor’s and Fitness area in the world in case if his travelling and is in emergency via Web Technology .</a:t>
            </a:r>
          </a:p>
          <a:p>
            <a:pPr>
              <a:buFont typeface="Wingdings" panose="05000000000000000000" pitchFamily="2" charset="2"/>
              <a:buChar char="§"/>
            </a:pPr>
            <a:r>
              <a:rPr lang="en-US" dirty="0"/>
              <a:t>Sending e-mails to the person about his appointments and leave approval status</a:t>
            </a:r>
          </a:p>
          <a:p>
            <a:endParaRPr lang="en-US" dirty="0"/>
          </a:p>
        </p:txBody>
      </p:sp>
    </p:spTree>
    <p:extLst>
      <p:ext uri="{BB962C8B-B14F-4D97-AF65-F5344CB8AC3E}">
        <p14:creationId xmlns:p14="http://schemas.microsoft.com/office/powerpoint/2010/main" val="313913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B277-81E4-4350-882C-E00312A66F4A}"/>
              </a:ext>
            </a:extLst>
          </p:cNvPr>
          <p:cNvSpPr>
            <a:spLocks noGrp="1"/>
          </p:cNvSpPr>
          <p:nvPr>
            <p:ph type="title"/>
          </p:nvPr>
        </p:nvSpPr>
        <p:spPr/>
        <p:txBody>
          <a:bodyPr/>
          <a:lstStyle/>
          <a:p>
            <a:r>
              <a:rPr lang="en-US" dirty="0"/>
              <a:t>SCREENSHOTS</a:t>
            </a:r>
          </a:p>
        </p:txBody>
      </p:sp>
      <p:pic>
        <p:nvPicPr>
          <p:cNvPr id="39" name="Content Placeholder 38">
            <a:extLst>
              <a:ext uri="{FF2B5EF4-FFF2-40B4-BE49-F238E27FC236}">
                <a16:creationId xmlns:a16="http://schemas.microsoft.com/office/drawing/2014/main" id="{16674564-21F4-4B3B-AE54-3823C06833AE}"/>
              </a:ext>
            </a:extLst>
          </p:cNvPr>
          <p:cNvPicPr>
            <a:picLocks noGrp="1" noChangeAspect="1"/>
          </p:cNvPicPr>
          <p:nvPr>
            <p:ph idx="1"/>
          </p:nvPr>
        </p:nvPicPr>
        <p:blipFill>
          <a:blip r:embed="rId2"/>
          <a:stretch>
            <a:fillRect/>
          </a:stretch>
        </p:blipFill>
        <p:spPr>
          <a:xfrm>
            <a:off x="677690" y="1543050"/>
            <a:ext cx="8596312" cy="5150627"/>
          </a:xfrm>
        </p:spPr>
      </p:pic>
    </p:spTree>
    <p:extLst>
      <p:ext uri="{BB962C8B-B14F-4D97-AF65-F5344CB8AC3E}">
        <p14:creationId xmlns:p14="http://schemas.microsoft.com/office/powerpoint/2010/main" val="55527035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137</TotalTime>
  <Words>443</Words>
  <Application>Microsoft Office PowerPoint</Application>
  <PresentationFormat>Widescreen</PresentationFormat>
  <Paragraphs>48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Trebuchet MS</vt:lpstr>
      <vt:lpstr>Wingdings</vt:lpstr>
      <vt:lpstr>Wingdings 3</vt:lpstr>
      <vt:lpstr>Facet</vt:lpstr>
      <vt:lpstr>HEALTH &amp; ROUTINE MANAGEMENT SYSTEM</vt:lpstr>
      <vt:lpstr>INTRODUCTION</vt:lpstr>
      <vt:lpstr>OBJECT MODEL </vt:lpstr>
      <vt:lpstr>ACTORS</vt:lpstr>
      <vt:lpstr>USE CASES</vt:lpstr>
      <vt:lpstr>USE CASES</vt:lpstr>
      <vt:lpstr>USE CASES</vt:lpstr>
      <vt:lpstr>USE CASES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MANAGEMENT SYSTEM</dc:title>
  <dc:creator>KRISH PRAVIN JAIN</dc:creator>
  <cp:lastModifiedBy>KRISH PRAVIN JAIN</cp:lastModifiedBy>
  <cp:revision>27</cp:revision>
  <dcterms:created xsi:type="dcterms:W3CDTF">2017-12-03T06:52:27Z</dcterms:created>
  <dcterms:modified xsi:type="dcterms:W3CDTF">2017-12-13T05:04:09Z</dcterms:modified>
</cp:coreProperties>
</file>